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9" r:id="rId3"/>
    <p:sldId id="258" r:id="rId4"/>
    <p:sldId id="261" r:id="rId5"/>
    <p:sldId id="275" r:id="rId6"/>
    <p:sldId id="260" r:id="rId7"/>
    <p:sldId id="271" r:id="rId8"/>
    <p:sldId id="266" r:id="rId9"/>
    <p:sldId id="265" r:id="rId10"/>
    <p:sldId id="263" r:id="rId11"/>
  </p:sldIdLst>
  <p:sldSz cx="9144000" cy="5143500" type="screen16x9"/>
  <p:notesSz cx="6858000" cy="9144000"/>
  <p:embeddedFontLst>
    <p:embeddedFont>
      <p:font typeface="Catamaran Light" panose="020B0604020202020204" charset="0"/>
      <p:regular r:id="rId13"/>
      <p:bold r:id="rId14"/>
    </p:embeddedFont>
    <p:embeddedFont>
      <p:font typeface="Fira Sans Extra Condensed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Livvic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6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81290C-DBC3-449E-BB5F-4716CD5283BC}">
  <a:tblStyle styleId="{4181290C-DBC3-449E-BB5F-4716CD5283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208" d="100"/>
          <a:sy n="208" d="100"/>
        </p:scale>
        <p:origin x="484" y="112"/>
      </p:cViewPr>
      <p:guideLst>
        <p:guide orient="horz" pos="60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420aca2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420aca2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420aca26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420aca26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a420aca2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a420aca2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420aca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420aca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a420aca26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a420aca26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a420aca26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2a420aca26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a420aca26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a420aca26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a420aca26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a420aca26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a420aca26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a420aca26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a420aca26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a420aca26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5553850" y="13138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0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35550" y="1599688"/>
            <a:ext cx="4872900" cy="11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35550" y="28727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10225"/>
            <a:ext cx="7704000" cy="57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  <p:sldLayoutId id="2147483671" r:id="rId15"/>
    <p:sldLayoutId id="2147483672" r:id="rId16"/>
    <p:sldLayoutId id="2147483673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Клементина Картевска 9</a:t>
            </a:r>
            <a:r>
              <a:rPr lang="en-US" dirty="0">
                <a:solidFill>
                  <a:schemeClr val="lt1"/>
                </a:solidFill>
              </a:rPr>
              <a:t>mi0600060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Distributed Image Lab</a:t>
            </a:r>
            <a:endParaRPr dirty="0">
              <a:solidFill>
                <a:schemeClr val="bg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1" name="Google Shape;161;p3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2"/>
          </p:nvPr>
        </p:nvSpPr>
        <p:spPr>
          <a:xfrm>
            <a:off x="1729286" y="3550325"/>
            <a:ext cx="6376428" cy="195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4000" dirty="0">
                <a:solidFill>
                  <a:schemeClr val="lt1"/>
                </a:solidFill>
                <a:latin typeface="Fira Sans Extra Condensed"/>
                <a:sym typeface="Fira Sans Extra Condensed"/>
              </a:rPr>
              <a:t>Благодаря зя вниманието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 flipH="1">
            <a:off x="489646" y="2154225"/>
            <a:ext cx="3680729" cy="242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 err="1"/>
              <a:t>Проблемът</a:t>
            </a:r>
            <a:r>
              <a:rPr lang="ru-RU" b="1" dirty="0"/>
              <a:t>:</a:t>
            </a:r>
            <a:endParaRPr lang="ru-RU" dirty="0"/>
          </a:p>
          <a:p>
            <a:r>
              <a:rPr lang="ru-RU" dirty="0" err="1"/>
              <a:t>Обработката</a:t>
            </a:r>
            <a:r>
              <a:rPr lang="ru-RU" dirty="0"/>
              <a:t> на изображения е "</a:t>
            </a:r>
            <a:r>
              <a:rPr lang="ru-RU" dirty="0" err="1"/>
              <a:t>тежка</a:t>
            </a:r>
            <a:r>
              <a:rPr lang="ru-RU" dirty="0"/>
              <a:t>" операция, </a:t>
            </a:r>
            <a:r>
              <a:rPr lang="ru-RU" dirty="0" err="1"/>
              <a:t>която</a:t>
            </a:r>
            <a:r>
              <a:rPr lang="ru-RU" dirty="0"/>
              <a:t> </a:t>
            </a:r>
            <a:r>
              <a:rPr lang="ru-RU" dirty="0" err="1"/>
              <a:t>блокира</a:t>
            </a:r>
            <a:r>
              <a:rPr lang="ru-RU" dirty="0"/>
              <a:t> </a:t>
            </a:r>
            <a:r>
              <a:rPr lang="ru-RU" dirty="0" err="1"/>
              <a:t>процесора</a:t>
            </a:r>
            <a:r>
              <a:rPr lang="ru-RU" dirty="0"/>
              <a:t> (CPU.</a:t>
            </a:r>
          </a:p>
          <a:p>
            <a:r>
              <a:rPr lang="ru-RU" b="1" dirty="0" err="1"/>
              <a:t>Решението</a:t>
            </a:r>
            <a:r>
              <a:rPr lang="ru-RU" b="1" dirty="0"/>
              <a:t>:</a:t>
            </a:r>
            <a:endParaRPr lang="ru-RU" dirty="0"/>
          </a:p>
          <a:p>
            <a:r>
              <a:rPr lang="ru-RU" b="1" dirty="0" err="1"/>
              <a:t>Разпределена</a:t>
            </a:r>
            <a:r>
              <a:rPr lang="ru-RU" b="1" dirty="0"/>
              <a:t> архитектура:</a:t>
            </a:r>
            <a:r>
              <a:rPr lang="ru-RU" dirty="0"/>
              <a:t> </a:t>
            </a:r>
            <a:r>
              <a:rPr lang="ru-RU" dirty="0" err="1"/>
              <a:t>Изнасяне</a:t>
            </a:r>
            <a:r>
              <a:rPr lang="ru-RU" dirty="0"/>
              <a:t> на </a:t>
            </a:r>
            <a:r>
              <a:rPr lang="ru-RU" dirty="0" err="1"/>
              <a:t>тежката</a:t>
            </a:r>
            <a:r>
              <a:rPr lang="ru-RU" dirty="0"/>
              <a:t> работа </a:t>
            </a:r>
            <a:r>
              <a:rPr lang="ru-RU" dirty="0" err="1"/>
              <a:t>извън</a:t>
            </a:r>
            <a:r>
              <a:rPr lang="ru-RU" dirty="0"/>
              <a:t> уеб </a:t>
            </a:r>
            <a:r>
              <a:rPr lang="ru-RU" dirty="0" err="1"/>
              <a:t>сървъра</a:t>
            </a:r>
            <a:r>
              <a:rPr lang="ru-RU" dirty="0"/>
              <a:t>.</a:t>
            </a:r>
          </a:p>
          <a:p>
            <a:r>
              <a:rPr lang="ru-RU" b="1" dirty="0" err="1"/>
              <a:t>Асинхронност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Използване</a:t>
            </a:r>
            <a:r>
              <a:rPr lang="ru-RU" dirty="0"/>
              <a:t> на опашка от </a:t>
            </a:r>
            <a:r>
              <a:rPr lang="ru-RU" dirty="0" err="1"/>
              <a:t>съобщения</a:t>
            </a:r>
            <a:r>
              <a:rPr lang="ru-RU" dirty="0"/>
              <a:t> (Message </a:t>
            </a:r>
            <a:r>
              <a:rPr lang="ru-RU" dirty="0" err="1"/>
              <a:t>Queue</a:t>
            </a:r>
            <a:r>
              <a:rPr lang="ru-RU" dirty="0"/>
              <a:t>).</a:t>
            </a:r>
          </a:p>
          <a:p>
            <a:r>
              <a:rPr lang="ru-RU" b="1" dirty="0" err="1"/>
              <a:t>Polyglot</a:t>
            </a:r>
            <a:r>
              <a:rPr lang="ru-RU" b="1" dirty="0"/>
              <a:t> подход:</a:t>
            </a:r>
            <a:r>
              <a:rPr lang="ru-RU" dirty="0"/>
              <a:t> </a:t>
            </a:r>
            <a:r>
              <a:rPr lang="ru-RU" dirty="0" err="1"/>
              <a:t>Използване</a:t>
            </a:r>
            <a:r>
              <a:rPr lang="ru-RU" dirty="0"/>
              <a:t> на най-</a:t>
            </a:r>
            <a:r>
              <a:rPr lang="ru-RU" dirty="0" err="1"/>
              <a:t>добрите</a:t>
            </a:r>
            <a:r>
              <a:rPr lang="ru-RU" dirty="0"/>
              <a:t> </a:t>
            </a:r>
            <a:r>
              <a:rPr lang="ru-RU" dirty="0" err="1"/>
              <a:t>инструменти</a:t>
            </a:r>
            <a:r>
              <a:rPr lang="ru-RU" dirty="0"/>
              <a:t> за всяка задача (C# за Web, Python за обработка).</a:t>
            </a:r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и проблем</a:t>
            </a:r>
            <a:endParaRPr dirty="0"/>
          </a:p>
        </p:txBody>
      </p:sp>
      <p:sp>
        <p:nvSpPr>
          <p:cNvPr id="201" name="Google Shape;201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261884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Папка за </a:t>
            </a:r>
            <a:r>
              <a:rPr lang="ru-RU" dirty="0" err="1"/>
              <a:t>споделяне</a:t>
            </a:r>
            <a:r>
              <a:rPr lang="ru-RU" dirty="0"/>
              <a:t> на </a:t>
            </a:r>
            <a:r>
              <a:rPr lang="ru-RU" dirty="0" err="1"/>
              <a:t>файлове</a:t>
            </a:r>
            <a:r>
              <a:rPr lang="ru-RU" dirty="0"/>
              <a:t> между </a:t>
            </a:r>
            <a:r>
              <a:rPr lang="ru-RU" dirty="0" err="1"/>
              <a:t>компонентите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Shared Storage: </a:t>
            </a:r>
            <a:endParaRPr dirty="0"/>
          </a:p>
        </p:txBody>
      </p:sp>
      <p:sp>
        <p:nvSpPr>
          <p:cNvPr id="179" name="Google Shape;179;p3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9"/>
          </p:nvPr>
        </p:nvSpPr>
        <p:spPr>
          <a:xfrm rot="5400000">
            <a:off x="5986462" y="2332677"/>
            <a:ext cx="428611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Архитектура на системата</a:t>
            </a:r>
            <a:endParaRPr dirty="0"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291970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Python скрипт. </a:t>
            </a:r>
            <a:r>
              <a:rPr lang="ru-RU" dirty="0" err="1"/>
              <a:t>Слуша</a:t>
            </a:r>
            <a:r>
              <a:rPr lang="ru-RU" dirty="0"/>
              <a:t> </a:t>
            </a:r>
            <a:r>
              <a:rPr lang="ru-RU" dirty="0" err="1"/>
              <a:t>опашката</a:t>
            </a:r>
            <a:r>
              <a:rPr lang="ru-RU" dirty="0"/>
              <a:t>, </a:t>
            </a:r>
            <a:r>
              <a:rPr lang="ru-RU" dirty="0" err="1"/>
              <a:t>обработва</a:t>
            </a:r>
            <a:r>
              <a:rPr lang="ru-RU" dirty="0"/>
              <a:t> </a:t>
            </a:r>
            <a:r>
              <a:rPr lang="ru-RU" dirty="0" err="1"/>
              <a:t>изображенията</a:t>
            </a:r>
            <a:r>
              <a:rPr lang="ru-RU" dirty="0"/>
              <a:t> и </a:t>
            </a:r>
            <a:r>
              <a:rPr lang="ru-RU" dirty="0" err="1"/>
              <a:t>записва</a:t>
            </a:r>
            <a:r>
              <a:rPr lang="ru-RU" dirty="0"/>
              <a:t> </a:t>
            </a:r>
            <a:r>
              <a:rPr lang="ru-RU" dirty="0" err="1"/>
              <a:t>резултата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87" name="Google Shape;187;p3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Consumer (Worker): </a:t>
            </a:r>
            <a:endParaRPr dirty="0"/>
          </a:p>
        </p:txBody>
      </p:sp>
      <p:sp>
        <p:nvSpPr>
          <p:cNvPr id="188" name="Google Shape;188;p3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/>
            <a:r>
              <a:rPr lang="en-US" dirty="0"/>
              <a:t>Producer (WebApp): </a:t>
            </a:r>
            <a:endParaRPr dirty="0"/>
          </a:p>
        </p:txBody>
      </p:sp>
      <p:sp>
        <p:nvSpPr>
          <p:cNvPr id="189" name="Google Shape;189;p38"/>
          <p:cNvSpPr txBox="1">
            <a:spLocks noGrp="1"/>
          </p:cNvSpPr>
          <p:nvPr>
            <p:ph type="subTitle" idx="1"/>
          </p:nvPr>
        </p:nvSpPr>
        <p:spPr>
          <a:xfrm>
            <a:off x="3423899" y="802521"/>
            <a:ext cx="281761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ASP.NET Core приложение. Приема </a:t>
            </a:r>
            <a:r>
              <a:rPr lang="ru-RU" dirty="0" err="1"/>
              <a:t>файловете</a:t>
            </a:r>
            <a:r>
              <a:rPr lang="ru-RU" dirty="0"/>
              <a:t> и </a:t>
            </a:r>
            <a:r>
              <a:rPr lang="ru-RU" dirty="0" err="1"/>
              <a:t>генерира</a:t>
            </a:r>
            <a:r>
              <a:rPr lang="ru-RU" dirty="0"/>
              <a:t> задачи.</a:t>
            </a:r>
            <a:endParaRPr dirty="0"/>
          </a:p>
        </p:txBody>
      </p:sp>
      <p:sp>
        <p:nvSpPr>
          <p:cNvPr id="190" name="Google Shape;190;p3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Message Broker (Redis): </a:t>
            </a:r>
            <a:endParaRPr dirty="0"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4"/>
          </p:nvPr>
        </p:nvSpPr>
        <p:spPr>
          <a:xfrm>
            <a:off x="3425258" y="1638859"/>
            <a:ext cx="291970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In-</a:t>
            </a:r>
            <a:r>
              <a:rPr lang="ru-RU" dirty="0" err="1"/>
              <a:t>memory</a:t>
            </a:r>
            <a:r>
              <a:rPr lang="ru-RU" dirty="0"/>
              <a:t> база </a:t>
            </a:r>
            <a:r>
              <a:rPr lang="ru-RU" dirty="0" err="1"/>
              <a:t>данни</a:t>
            </a:r>
            <a:r>
              <a:rPr lang="ru-RU" dirty="0"/>
              <a:t>, </a:t>
            </a:r>
            <a:r>
              <a:rPr lang="ru-RU" dirty="0" err="1"/>
              <a:t>действаща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буфер между уеб сайта и </a:t>
            </a:r>
            <a:r>
              <a:rPr lang="ru-RU" dirty="0" err="1"/>
              <a:t>потребителите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ctrTitle" idx="4"/>
          </p:nvPr>
        </p:nvSpPr>
        <p:spPr>
          <a:xfrm rot="5400000">
            <a:off x="6205507" y="2126199"/>
            <a:ext cx="3873159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Технологичен стек</a:t>
            </a:r>
            <a:endParaRPr dirty="0"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t="34900" b="-34899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4240647" y="3374525"/>
            <a:ext cx="2692468" cy="932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Python 3: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Основен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език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за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Worker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-а.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Redis: </a:t>
            </a:r>
            <a:r>
              <a:rPr lang="bg-BG" dirty="0">
                <a:solidFill>
                  <a:schemeClr val="tx1"/>
                </a:solidFill>
                <a:latin typeface="Arial" panose="020B0604020202020204" pitchFamily="34" charset="0"/>
              </a:rPr>
              <a:t>Брокер на съобщения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Docker Container).</a:t>
            </a:r>
            <a:endParaRPr lang="bg-B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Pillow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(PIL):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Библиотека за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манипулация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на изображения.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Rembg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(AI):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Невронна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мрежа за автоматично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премахване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на фон.</a:t>
            </a:r>
            <a:endParaRPr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3"/>
          </p:nvPr>
        </p:nvSpPr>
        <p:spPr>
          <a:xfrm>
            <a:off x="864843" y="3374525"/>
            <a:ext cx="2692468" cy="160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b="1" dirty="0"/>
              <a:t>.</a:t>
            </a:r>
            <a:r>
              <a:rPr lang="nl-NL" dirty="0"/>
              <a:t>NET 8 / ASP.NET </a:t>
            </a:r>
            <a:r>
              <a:rPr lang="nl-NL" dirty="0" err="1"/>
              <a:t>Core</a:t>
            </a:r>
            <a:r>
              <a:rPr lang="nl-NL" dirty="0"/>
              <a:t> MVC:</a:t>
            </a:r>
            <a:r>
              <a:rPr lang="bg-BG" dirty="0"/>
              <a:t>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бърза обработка на HTTP заявки и </a:t>
            </a:r>
            <a:r>
              <a:rPr lang="bg-BG" altLang="bg-BG" dirty="0" err="1">
                <a:solidFill>
                  <a:schemeClr val="tx1"/>
                </a:solidFill>
                <a:latin typeface="Arial" panose="020B0604020202020204" pitchFamily="34" charset="0"/>
              </a:rPr>
              <a:t>рутиране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JavaScript &amp; Fetch API</a:t>
            </a:r>
            <a:r>
              <a:rPr lang="bg-BG" dirty="0"/>
              <a:t>м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динамично обновяване на галерията (</a:t>
            </a:r>
            <a:r>
              <a:rPr lang="bg-BG" altLang="bg-BG" dirty="0" err="1">
                <a:solidFill>
                  <a:schemeClr val="tx1"/>
                </a:solidFill>
                <a:latin typeface="Arial" panose="020B0604020202020204" pitchFamily="34" charset="0"/>
              </a:rPr>
              <a:t>Polling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altLang="bg-BG" dirty="0" err="1"/>
              <a:t>Bootstrap</a:t>
            </a:r>
            <a:r>
              <a:rPr lang="bg-BG" altLang="bg-BG" dirty="0"/>
              <a:t>: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отзивчив потребителски интерфейс.</a:t>
            </a:r>
            <a:br>
              <a:rPr lang="bg-BG" dirty="0"/>
            </a:br>
            <a:endParaRPr dirty="0"/>
          </a:p>
        </p:txBody>
      </p:sp>
      <p:sp>
        <p:nvSpPr>
          <p:cNvPr id="228" name="Google Shape;228;p41"/>
          <p:cNvSpPr txBox="1">
            <a:spLocks noGrp="1"/>
          </p:cNvSpPr>
          <p:nvPr>
            <p:ph type="ctrTitle" idx="2"/>
          </p:nvPr>
        </p:nvSpPr>
        <p:spPr>
          <a:xfrm>
            <a:off x="906139" y="275934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Frontend &amp; Backend:</a:t>
            </a:r>
            <a:endParaRPr dirty="0"/>
          </a:p>
        </p:txBody>
      </p:sp>
      <p:sp>
        <p:nvSpPr>
          <p:cNvPr id="229" name="Google Shape;229;p41"/>
          <p:cNvSpPr txBox="1">
            <a:spLocks noGrp="1"/>
          </p:cNvSpPr>
          <p:nvPr>
            <p:ph type="ctrTitle"/>
          </p:nvPr>
        </p:nvSpPr>
        <p:spPr>
          <a:xfrm>
            <a:off x="4260436" y="2757792"/>
            <a:ext cx="214922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Processing &amp; AI:</a:t>
            </a:r>
            <a:endParaRPr dirty="0"/>
          </a:p>
        </p:txBody>
      </p:sp>
      <p:sp>
        <p:nvSpPr>
          <p:cNvPr id="232" name="Google Shape;232;p41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0E004B-A5F9-E242-1BCC-5D5839BCBBB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98505" y="5760169"/>
            <a:ext cx="1476300" cy="946200"/>
          </a:xfrm>
        </p:spPr>
        <p:txBody>
          <a:bodyPr/>
          <a:lstStyle/>
          <a:p>
            <a:r>
              <a:rPr lang="bg-BG" dirty="0"/>
              <a:t>о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53FD1-F71F-5FE5-443D-C8C3DB84FB05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108547" y="6113794"/>
            <a:ext cx="1798800" cy="644700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754E43F-A616-300C-DBEA-D04B432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g-BG" altLang="bg-B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 idx="6"/>
          </p:nvPr>
        </p:nvSpPr>
        <p:spPr>
          <a:xfrm rot="5400000">
            <a:off x="6313903" y="1954557"/>
            <a:ext cx="354391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Фунщционалности</a:t>
            </a:r>
            <a:endParaRPr dirty="0"/>
          </a:p>
        </p:txBody>
      </p:sp>
      <p:sp>
        <p:nvSpPr>
          <p:cNvPr id="451" name="Google Shape;451;p55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Филтри,</a:t>
            </a:r>
            <a:endParaRPr lang="en-US" altLang="bg-B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Трансформации,</a:t>
            </a:r>
            <a:r>
              <a:rPr lang="en-US" altLang="bg-B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Воден знак, </a:t>
            </a:r>
            <a:endParaRPr lang="en-US" altLang="bg-B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bg-BG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премахване на фон</a:t>
            </a:r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5751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 rotWithShape="1">
          <a:blip r:embed="rId4">
            <a:alphaModFix/>
          </a:blip>
          <a:srcRect t="28752" b="28757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5">
            <a:alphaModFix/>
          </a:blip>
          <a:srcRect t="28755" b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3924225" y="3300350"/>
            <a:ext cx="299285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5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5"/>
          <p:cNvSpPr txBox="1">
            <a:spLocks noGrp="1"/>
          </p:cNvSpPr>
          <p:nvPr>
            <p:ph type="ctrTitle"/>
          </p:nvPr>
        </p:nvSpPr>
        <p:spPr>
          <a:xfrm>
            <a:off x="-533400" y="2104675"/>
            <a:ext cx="3024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2. Обработка на изображения: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9" name="Google Shape;459;p55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Потребителят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не чака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обработката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получава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веднага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потвърждение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резултатът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появява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автоматично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по-късно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55"/>
          <p:cNvSpPr txBox="1">
            <a:spLocks noGrp="1"/>
          </p:cNvSpPr>
          <p:nvPr>
            <p:ph type="ctrTitle" idx="3"/>
          </p:nvPr>
        </p:nvSpPr>
        <p:spPr>
          <a:xfrm>
            <a:off x="4702174" y="756575"/>
            <a:ext cx="271619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1. Асинхронна комуникация: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55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Client-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polling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проверява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нови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файлове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всеки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секунди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без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презареждане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страницата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Google Shape;462;p55"/>
          <p:cNvSpPr txBox="1">
            <a:spLocks noGrp="1"/>
          </p:cNvSpPr>
          <p:nvPr>
            <p:ph type="ctrTitle" idx="5"/>
          </p:nvPr>
        </p:nvSpPr>
        <p:spPr>
          <a:xfrm>
            <a:off x="4702174" y="3523773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3. </a:t>
            </a:r>
            <a:r>
              <a:rPr lang="ru-RU" dirty="0" err="1"/>
              <a:t>Галерия</a:t>
            </a:r>
            <a:r>
              <a:rPr lang="ru-RU" dirty="0"/>
              <a:t> в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D8B1B-5AF6-3ECA-83C1-01582B84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7"/>
            <a:ext cx="66880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bg-BG" altLang="bg-BG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Филтри,Трансформации,Воден</a:t>
            </a:r>
            <a:r>
              <a:rPr kumimoji="0" lang="bg-BG" altLang="bg-BG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знак, </a:t>
            </a:r>
            <a:r>
              <a:rPr kumimoji="0" lang="en-US" altLang="bg-BG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</a:t>
            </a:r>
            <a:r>
              <a:rPr kumimoji="0" lang="bg-BG" altLang="bg-BG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премахване на фон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3607486" y="2398627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ctrTitle" idx="6"/>
          </p:nvPr>
        </p:nvSpPr>
        <p:spPr>
          <a:xfrm rot="5400000">
            <a:off x="6041848" y="2289858"/>
            <a:ext cx="4486692" cy="773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Реализация на </a:t>
            </a:r>
            <a:r>
              <a:rPr lang="ru-RU" dirty="0" err="1"/>
              <a:t>комуникацията</a:t>
            </a:r>
            <a:endParaRPr dirty="0"/>
          </a:p>
        </p:txBody>
      </p:sp>
      <p:sp>
        <p:nvSpPr>
          <p:cNvPr id="208" name="Google Shape;208;p40"/>
          <p:cNvSpPr txBox="1">
            <a:spLocks noGrp="1"/>
          </p:cNvSpPr>
          <p:nvPr>
            <p:ph type="ctrTitle" idx="7"/>
          </p:nvPr>
        </p:nvSpPr>
        <p:spPr>
          <a:xfrm>
            <a:off x="4239383" y="3026381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Client-side Polling (JavaScript)</a:t>
            </a:r>
            <a:endParaRPr dirty="0"/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8"/>
          </p:nvPr>
        </p:nvSpPr>
        <p:spPr>
          <a:xfrm>
            <a:off x="4186533" y="3718012"/>
            <a:ext cx="4000696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Периодично </a:t>
            </a:r>
            <a:r>
              <a:rPr lang="ru-RU" dirty="0" err="1"/>
              <a:t>запитване</a:t>
            </a:r>
            <a:r>
              <a:rPr lang="ru-RU" dirty="0"/>
              <a:t> (</a:t>
            </a:r>
            <a:r>
              <a:rPr lang="ru-RU" dirty="0" err="1"/>
              <a:t>Polling</a:t>
            </a:r>
            <a:r>
              <a:rPr lang="ru-RU" dirty="0"/>
              <a:t>) за </a:t>
            </a:r>
            <a:r>
              <a:rPr lang="ru-RU" dirty="0" err="1"/>
              <a:t>обновяване</a:t>
            </a:r>
            <a:r>
              <a:rPr lang="ru-RU" dirty="0"/>
              <a:t> на </a:t>
            </a:r>
            <a:r>
              <a:rPr lang="ru-RU" dirty="0" err="1"/>
              <a:t>галерията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// Проверка на </a:t>
            </a:r>
            <a:r>
              <a:rPr lang="ru-RU" dirty="0" err="1"/>
              <a:t>всеки</a:t>
            </a:r>
            <a:r>
              <a:rPr lang="ru-RU" dirty="0"/>
              <a:t> 3 </a:t>
            </a:r>
            <a:r>
              <a:rPr lang="ru-RU" dirty="0" err="1"/>
              <a:t>секунди</a:t>
            </a:r>
            <a:endParaRPr lang="ru-RU" dirty="0"/>
          </a:p>
          <a:p>
            <a:pPr marL="0" lvl="0" indent="0"/>
            <a:r>
              <a:rPr lang="en-US" dirty="0" err="1"/>
              <a:t>setInterval</a:t>
            </a:r>
            <a:r>
              <a:rPr lang="en-US" dirty="0"/>
              <a:t>(() =&gt; {</a:t>
            </a:r>
          </a:p>
          <a:p>
            <a:pPr marL="0" lvl="0" indent="0"/>
            <a:r>
              <a:rPr lang="en-US" dirty="0"/>
              <a:t>    fetch('/Home/</a:t>
            </a:r>
            <a:r>
              <a:rPr lang="en-US" dirty="0" err="1"/>
              <a:t>GetProcessedImages</a:t>
            </a:r>
            <a:r>
              <a:rPr lang="en-US" dirty="0"/>
              <a:t>')</a:t>
            </a:r>
          </a:p>
          <a:p>
            <a:pPr marL="0" lvl="0" indent="0"/>
            <a:r>
              <a:rPr lang="en-US" dirty="0"/>
              <a:t>        .then(res =&gt; </a:t>
            </a:r>
            <a:r>
              <a:rPr lang="en-US" dirty="0" err="1"/>
              <a:t>res.json</a:t>
            </a:r>
            <a:r>
              <a:rPr lang="en-US" dirty="0"/>
              <a:t>())</a:t>
            </a:r>
          </a:p>
          <a:p>
            <a:pPr marL="0" lvl="0" indent="0"/>
            <a:r>
              <a:rPr lang="en-US" dirty="0"/>
              <a:t>        .then(images =&gt; </a:t>
            </a:r>
            <a:r>
              <a:rPr lang="en-US" dirty="0" err="1"/>
              <a:t>updateGallery</a:t>
            </a:r>
            <a:r>
              <a:rPr lang="en-US" dirty="0"/>
              <a:t>(images));</a:t>
            </a:r>
          </a:p>
          <a:p>
            <a:pPr marL="0" lvl="0" indent="0"/>
            <a:r>
              <a:rPr lang="en-US" dirty="0"/>
              <a:t>}, 3000);</a:t>
            </a:r>
            <a:endParaRPr dirty="0"/>
          </a:p>
        </p:txBody>
      </p:sp>
      <p:sp>
        <p:nvSpPr>
          <p:cNvPr id="210" name="Google Shape;210;p4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{</a:t>
            </a:r>
          </a:p>
          <a:p>
            <a:pPr marL="0" lvl="0" indent="0"/>
            <a:r>
              <a:rPr lang="en-US" dirty="0"/>
              <a:t>  "Path": "uploads/image_123.jpg",</a:t>
            </a:r>
          </a:p>
          <a:p>
            <a:pPr marL="0" lvl="0" indent="0"/>
            <a:r>
              <a:rPr lang="en-US" dirty="0"/>
              <a:t>  "Rotation": "left",</a:t>
            </a:r>
          </a:p>
          <a:p>
            <a:pPr marL="0" lvl="0" indent="0"/>
            <a:r>
              <a:rPr lang="en-US" dirty="0"/>
              <a:t>  "Effect": "sepia",</a:t>
            </a:r>
          </a:p>
          <a:p>
            <a:pPr marL="0" lvl="0" indent="0"/>
            <a:r>
              <a:rPr lang="en-US" dirty="0"/>
              <a:t>  "Watermark": "My Project"</a:t>
            </a:r>
          </a:p>
          <a:p>
            <a:pPr marL="0" lvl="0" indent="0"/>
            <a:r>
              <a:rPr lang="en-US" dirty="0"/>
              <a:t>}</a:t>
            </a:r>
            <a:endParaRPr dirty="0"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 err="1">
                <a:solidFill>
                  <a:schemeClr val="bg1"/>
                </a:solidFill>
              </a:rPr>
              <a:t>Сериализира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обекта</a:t>
            </a:r>
            <a:r>
              <a:rPr lang="ru-RU" b="1" dirty="0">
                <a:solidFill>
                  <a:schemeClr val="bg1"/>
                </a:solidFill>
              </a:rPr>
              <a:t> и го праща с </a:t>
            </a:r>
            <a:r>
              <a:rPr lang="ru-RU" b="1" dirty="0" err="1">
                <a:solidFill>
                  <a:schemeClr val="bg1"/>
                </a:solidFill>
              </a:rPr>
              <a:t>ListLeftPushAsync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chemeClr val="bg1"/>
                </a:solidFill>
              </a:rPr>
              <a:t>Чете с </a:t>
            </a:r>
            <a:r>
              <a:rPr lang="ru-RU" dirty="0" err="1">
                <a:solidFill>
                  <a:schemeClr val="bg1"/>
                </a:solidFill>
              </a:rPr>
              <a:t>блокираща</a:t>
            </a:r>
            <a:r>
              <a:rPr lang="ru-RU" dirty="0">
                <a:solidFill>
                  <a:schemeClr val="bg1"/>
                </a:solidFill>
              </a:rPr>
              <a:t> операция </a:t>
            </a:r>
            <a:r>
              <a:rPr lang="ru-RU" dirty="0" err="1">
                <a:solidFill>
                  <a:schemeClr val="bg1"/>
                </a:solidFill>
              </a:rPr>
              <a:t>brpop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което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пести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ресурси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докато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няма</a:t>
            </a:r>
            <a:r>
              <a:rPr lang="ru-RU" dirty="0">
                <a:solidFill>
                  <a:schemeClr val="bg1"/>
                </a:solidFill>
              </a:rPr>
              <a:t> задачи.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6" name="Google Shape;216;p4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C# (Producer):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7" name="Google Shape;217;p4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Python (Consumer):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8" name="Google Shape;218;p40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JSON Structure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>
            <a:spLocks noGrp="1"/>
          </p:cNvSpPr>
          <p:nvPr>
            <p:ph type="subTitle" idx="1"/>
          </p:nvPr>
        </p:nvSpPr>
        <p:spPr>
          <a:xfrm>
            <a:off x="4633948" y="1104578"/>
            <a:ext cx="275204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лесно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стартиране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инстанцията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без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инсталация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локалната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машина.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Google Shape;391;p51"/>
          <p:cNvSpPr txBox="1">
            <a:spLocks noGrp="1"/>
          </p:cNvSpPr>
          <p:nvPr>
            <p:ph type="subTitle" idx="2"/>
          </p:nvPr>
        </p:nvSpPr>
        <p:spPr>
          <a:xfrm>
            <a:off x="4633949" y="3378625"/>
            <a:ext cx="287593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Създаден 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StartALL.bat,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който автоматизира целия процес: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Стартира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контейнерите.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Пуска 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уеб сървъра.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Активира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виртуалната среда и инсталира нужните библиотеки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 install)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преди старт.</a:t>
            </a:r>
          </a:p>
        </p:txBody>
      </p:sp>
      <p:sp>
        <p:nvSpPr>
          <p:cNvPr id="392" name="Google Shape;392;p51"/>
          <p:cNvSpPr txBox="1">
            <a:spLocks noGrp="1"/>
          </p:cNvSpPr>
          <p:nvPr>
            <p:ph type="ctrTitle"/>
          </p:nvPr>
        </p:nvSpPr>
        <p:spPr>
          <a:xfrm>
            <a:off x="4633949" y="79597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Инфраструктура: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94" name="Google Shape;394;p51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1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ctrTitle" idx="4"/>
          </p:nvPr>
        </p:nvSpPr>
        <p:spPr>
          <a:xfrm rot="5400000">
            <a:off x="5999294" y="2332405"/>
            <a:ext cx="4506896" cy="70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Внедряване и автоматизация</a:t>
            </a:r>
            <a:endParaRPr dirty="0"/>
          </a:p>
        </p:txBody>
      </p:sp>
      <p:sp>
        <p:nvSpPr>
          <p:cNvPr id="2" name="Google Shape;391;p51">
            <a:extLst>
              <a:ext uri="{FF2B5EF4-FFF2-40B4-BE49-F238E27FC236}">
                <a16:creationId xmlns:a16="http://schemas.microsoft.com/office/drawing/2014/main" id="{F613B1E7-D2FB-628F-916B-F2BA82CC7EEB}"/>
              </a:ext>
            </a:extLst>
          </p:cNvPr>
          <p:cNvSpPr txBox="1">
            <a:spLocks/>
          </p:cNvSpPr>
          <p:nvPr/>
        </p:nvSpPr>
        <p:spPr>
          <a:xfrm>
            <a:off x="6434742" y="550184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/>
              <a:t>Venus has a beautiful name and is the second planet from the Sun. It’s terribly hot, even hotter than Mercury</a:t>
            </a:r>
            <a:endParaRPr lang="en-US" dirty="0"/>
          </a:p>
        </p:txBody>
      </p:sp>
      <p:sp>
        <p:nvSpPr>
          <p:cNvPr id="3" name="Google Shape;393;p51">
            <a:extLst>
              <a:ext uri="{FF2B5EF4-FFF2-40B4-BE49-F238E27FC236}">
                <a16:creationId xmlns:a16="http://schemas.microsoft.com/office/drawing/2014/main" id="{536449F4-CD5C-AB56-F939-71DC0C6E03B2}"/>
              </a:ext>
            </a:extLst>
          </p:cNvPr>
          <p:cNvSpPr txBox="1">
            <a:spLocks/>
          </p:cNvSpPr>
          <p:nvPr/>
        </p:nvSpPr>
        <p:spPr>
          <a:xfrm>
            <a:off x="4629225" y="2926523"/>
            <a:ext cx="30175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dirty="0"/>
              <a:t>Скриптове за управление:</a:t>
            </a:r>
            <a:endParaRPr lang="bg-BG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3200349" y="19990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l</a:t>
            </a:r>
            <a:r>
              <a:rPr lang="en" dirty="0">
                <a:solidFill>
                  <a:schemeClr val="lt1"/>
                </a:solidFill>
              </a:rPr>
              <a:t>ive DEMO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3" name="Google Shape;273;p46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6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t="7684" b="7684"/>
          <a:stretch/>
        </p:blipFill>
        <p:spPr>
          <a:xfrm>
            <a:off x="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5"/>
          <p:cNvSpPr/>
          <p:nvPr/>
        </p:nvSpPr>
        <p:spPr>
          <a:xfrm rot="5400000">
            <a:off x="3406705" y="826228"/>
            <a:ext cx="2378019" cy="5185476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1"/>
          </p:nvPr>
        </p:nvSpPr>
        <p:spPr>
          <a:xfrm flipH="1">
            <a:off x="2495427" y="2819892"/>
            <a:ext cx="4645596" cy="1781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Хоризонтално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скалиране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Добавяне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множество Python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-и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сървъри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паралелна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обработка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хиляди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снимки.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bg-BG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Storage: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S3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Blob Storage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вместо локална папка.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WebSockets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SignalR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Замяна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Polling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механизма с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нотификации за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мигновено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уведомяване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45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Бъдеще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570</Words>
  <Application>Microsoft Office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Nunito Light</vt:lpstr>
      <vt:lpstr>Fira Sans Extra Condensed Medium</vt:lpstr>
      <vt:lpstr>Arial</vt:lpstr>
      <vt:lpstr>Roboto</vt:lpstr>
      <vt:lpstr>Livvic</vt:lpstr>
      <vt:lpstr>Catamaran Light</vt:lpstr>
      <vt:lpstr>Fira Sans Extra Condensed</vt:lpstr>
      <vt:lpstr>Engineering Project Proposal by Slidesgo</vt:lpstr>
      <vt:lpstr>Distributed Image Lab</vt:lpstr>
      <vt:lpstr>Цел и проблем</vt:lpstr>
      <vt:lpstr>Shared Storage: </vt:lpstr>
      <vt:lpstr>Технологичен стек</vt:lpstr>
      <vt:lpstr>Фунщционалности</vt:lpstr>
      <vt:lpstr>Реализация на комуникацията</vt:lpstr>
      <vt:lpstr>Инфраструктура:</vt:lpstr>
      <vt:lpstr>live DEMO</vt:lpstr>
      <vt:lpstr>Бъдеще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Клементина Картевска</dc:creator>
  <cp:lastModifiedBy>Клементина Картевска</cp:lastModifiedBy>
  <cp:revision>2</cp:revision>
  <dcterms:modified xsi:type="dcterms:W3CDTF">2026-01-14T09:05:24Z</dcterms:modified>
</cp:coreProperties>
</file>